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00FFFF"/>
    <a:srgbClr val="CCFF33"/>
    <a:srgbClr val="FF3300"/>
    <a:srgbClr val="FFFF00"/>
    <a:srgbClr val="00FF00"/>
    <a:srgbClr val="0033CC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0" autoAdjust="0"/>
    <p:restoredTop sz="92628" autoAdjust="0"/>
  </p:normalViewPr>
  <p:slideViewPr>
    <p:cSldViewPr>
      <p:cViewPr varScale="1">
        <p:scale>
          <a:sx n="40" d="100"/>
          <a:sy n="40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B1AB9-0AB3-4435-95F9-CB2FCAB45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1683-4CF8-4244-85AC-10855C4B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8FD5C-9867-495D-B74B-4B79B17BE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1516-7CC3-43F1-BA92-A7EE0CB5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2865-F4BF-4A7E-A6E7-752B86AB8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9F61-B525-47FB-B9E5-0E2FB3ED6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EC70F-C956-4600-8250-A57BFE7DD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69326-0D99-4E4A-BD79-B1D01BAF5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186B4-3D27-4E4B-892A-932D9B933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AA05A-C799-4734-885B-64A69CC27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216BB-F3EF-4DED-A557-F759ED3CF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B8557BE-7ADD-41D6-8446-BCE5C2E41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990600" y="1066800"/>
            <a:ext cx="7162800" cy="5410200"/>
          </a:xfrm>
          <a:prstGeom prst="sun">
            <a:avLst>
              <a:gd name="adj" fmla="val 30032"/>
            </a:avLst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3" dist="181836" dir="15474315">
              <a:srgbClr val="000099">
                <a:alpha val="50000"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17526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38400" y="2133600"/>
            <a:ext cx="4114800" cy="7016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  <a:effectLst>
            <a:prstShdw prst="shdw13" dist="120483" dir="15093903">
              <a:srgbClr val="CC330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Môn</a:t>
            </a:r>
            <a:r>
              <a:rPr lang="en-US"/>
              <a:t> : </a:t>
            </a:r>
            <a:r>
              <a:rPr lang="en-US" i="1"/>
              <a:t>Tập đọc</a:t>
            </a:r>
          </a:p>
        </p:txBody>
      </p:sp>
      <p:sp>
        <p:nvSpPr>
          <p:cNvPr id="2054" name="Text Box 6" descr="Dotted diamond"/>
          <p:cNvSpPr txBox="1">
            <a:spLocks noChangeArrowheads="1"/>
          </p:cNvSpPr>
          <p:nvPr/>
        </p:nvSpPr>
        <p:spPr bwMode="auto">
          <a:xfrm>
            <a:off x="2971800" y="2895600"/>
            <a:ext cx="2895600" cy="588963"/>
          </a:xfrm>
          <a:prstGeom prst="rect">
            <a:avLst/>
          </a:prstGeom>
          <a:pattFill prst="dotDmnd">
            <a:fgClr>
              <a:srgbClr val="FF3300"/>
            </a:fgClr>
            <a:bgClr>
              <a:schemeClr val="bg1"/>
            </a:bgClr>
          </a:patt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Tuần </a:t>
            </a:r>
            <a:r>
              <a:rPr lang="en-US" sz="3200">
                <a:solidFill>
                  <a:srgbClr val="000099"/>
                </a:solidFill>
              </a:rPr>
              <a:t>34</a:t>
            </a:r>
            <a:r>
              <a:rPr lang="en-US" sz="3200"/>
              <a:t>, tiết </a:t>
            </a:r>
            <a:r>
              <a:rPr lang="en-US" sz="320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33400" y="3505200"/>
            <a:ext cx="8153400" cy="15240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noFill/>
            <a:round/>
            <a:headEnd/>
            <a:tailEnd/>
          </a:ln>
          <a:effectLst>
            <a:prstShdw prst="shdw17" dist="200805" dir="19518291">
              <a:srgbClr val="FF9900"/>
            </a:prstShdw>
          </a:effectLst>
        </p:spPr>
        <p:txBody>
          <a:bodyPr wrap="none" anchor="ctr"/>
          <a:lstStyle/>
          <a:p>
            <a:pPr algn="ctr"/>
            <a:r>
              <a:rPr lang="en-US" u="sng"/>
              <a:t>Bài </a:t>
            </a:r>
            <a:r>
              <a:rPr lang="en-US"/>
              <a:t>: </a:t>
            </a:r>
            <a:r>
              <a:rPr lang="en-US" i="1">
                <a:solidFill>
                  <a:srgbClr val="FF3300"/>
                </a:solidFill>
              </a:rPr>
              <a:t>Tiếng cười là liều thuốc bổ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2" grpId="0"/>
      <p:bldP spid="2053" grpId="0" animBg="1"/>
      <p:bldP spid="2054" grpId="0" animBg="1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1000" y="1431925"/>
            <a:ext cx="85344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Câu 4</a:t>
            </a:r>
            <a:r>
              <a:rPr lang="en-US"/>
              <a:t> : Em rút ra được điều gì qua bài này ? Hãy chọn ý đúng nhất :</a:t>
            </a:r>
          </a:p>
          <a:p>
            <a:pPr>
              <a:spcBef>
                <a:spcPct val="50000"/>
              </a:spcBef>
            </a:pPr>
            <a:r>
              <a:rPr lang="en-US"/>
              <a:t> a) Cần phải cười thật nhiều.</a:t>
            </a:r>
          </a:p>
          <a:p>
            <a:pPr>
              <a:spcBef>
                <a:spcPct val="50000"/>
              </a:spcBef>
            </a:pPr>
            <a:r>
              <a:rPr lang="en-US"/>
              <a:t> b) Cần biết sống một cách vui vẻ.</a:t>
            </a:r>
          </a:p>
          <a:p>
            <a:pPr>
              <a:spcBef>
                <a:spcPct val="50000"/>
              </a:spcBef>
            </a:pPr>
            <a:r>
              <a:rPr lang="en-US"/>
              <a:t> c) Nên cười đùa thoải mái trong bệnh viện.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3886200"/>
            <a:ext cx="8001000" cy="7016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b) Cần biết sống một cách vui vẻ.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Tiếng cười là liều thuốc bổ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Luyện đọc</a:t>
            </a:r>
            <a:r>
              <a:rPr lang="en-US"/>
              <a:t> 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876800" y="19050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 u="sng"/>
              <a:t>Tìm hiểu bài</a:t>
            </a:r>
            <a:r>
              <a:rPr lang="en-US"/>
              <a:t> :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343400" y="2362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29718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Duy nhất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1000" y="38100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Thư giãn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4632325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Thoải mái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1000" y="54864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Thỏa mãn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800600" y="2879725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Tiếng cười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876800" y="3641725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Liều thuốc bổ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953000" y="457200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Điều trị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953000" y="5486400"/>
            <a:ext cx="274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Sống lâu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/>
      <p:bldP spid="123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Tiếng cười là liều thuốc bổ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04800" y="2803525"/>
            <a:ext cx="8610600" cy="1930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90500" dir="5400000" sy="50000" rotWithShape="0">
              <a:srgbClr val="FFFF66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>
                <a:solidFill>
                  <a:srgbClr val="FF3300"/>
                </a:solidFill>
              </a:rPr>
              <a:t>Nội dung</a:t>
            </a:r>
            <a:r>
              <a:rPr lang="en-US"/>
              <a:t> : Tiếng cười mang đến niềm vui cho cuộc sống, làm cho con người hạnh phúc, sống lâu.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3581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Đọc diễn cảm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33800" y="685800"/>
            <a:ext cx="1676400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Đoạn 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" y="1625600"/>
            <a:ext cx="8915400" cy="5095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    </a:t>
            </a:r>
            <a:r>
              <a:rPr lang="en-US" sz="3600" b="1">
                <a:solidFill>
                  <a:srgbClr val="FF3300"/>
                </a:solidFill>
              </a:rPr>
              <a:t>Tiếng cười là</a:t>
            </a:r>
            <a:r>
              <a:rPr lang="en-US" sz="3600" b="1"/>
              <a:t> liều thuốc bổ. </a:t>
            </a:r>
            <a:r>
              <a:rPr lang="en-US" sz="3600" b="1">
                <a:solidFill>
                  <a:srgbClr val="FF3300"/>
                </a:solidFill>
              </a:rPr>
              <a:t>Bởi vì khi cười</a:t>
            </a:r>
            <a:r>
              <a:rPr lang="en-US" sz="3600" b="1"/>
              <a:t>, </a:t>
            </a:r>
            <a:r>
              <a:rPr lang="en-US" sz="3600" b="1">
                <a:solidFill>
                  <a:srgbClr val="FF3300"/>
                </a:solidFill>
              </a:rPr>
              <a:t>tốc độ thở của con người lên đến</a:t>
            </a:r>
            <a:r>
              <a:rPr lang="en-US" sz="3600" b="1"/>
              <a:t> 100 ki-lô-mét một giờ, </a:t>
            </a:r>
            <a:r>
              <a:rPr lang="en-US" sz="3600" b="1">
                <a:solidFill>
                  <a:srgbClr val="FF3300"/>
                </a:solidFill>
              </a:rPr>
              <a:t>các cơ mặt được</a:t>
            </a:r>
            <a:r>
              <a:rPr lang="en-US" sz="3600" b="1"/>
              <a:t> thư giãn thoải mái / </a:t>
            </a:r>
            <a:r>
              <a:rPr lang="en-US" sz="3600" b="1">
                <a:solidFill>
                  <a:srgbClr val="FF3300"/>
                </a:solidFill>
              </a:rPr>
              <a:t>và não thì tiết ra một chất làm người ta có cảm giác</a:t>
            </a:r>
            <a:r>
              <a:rPr lang="en-US" sz="3600" b="1"/>
              <a:t> sảng khoái, thỏa mãn. </a:t>
            </a:r>
            <a:r>
              <a:rPr lang="en-US" sz="3600" b="1">
                <a:solidFill>
                  <a:srgbClr val="FF3300"/>
                </a:solidFill>
              </a:rPr>
              <a:t>Ngược lại, khi người ta ở trong trạng thái</a:t>
            </a:r>
            <a:r>
              <a:rPr lang="en-US" sz="3600" b="1"/>
              <a:t> nổi giận </a:t>
            </a:r>
            <a:r>
              <a:rPr lang="en-US" sz="3600" b="1">
                <a:solidFill>
                  <a:srgbClr val="FF3300"/>
                </a:solidFill>
              </a:rPr>
              <a:t>hoặc</a:t>
            </a:r>
            <a:r>
              <a:rPr lang="en-US" sz="3600" b="1"/>
              <a:t> căm thù, </a:t>
            </a:r>
            <a:r>
              <a:rPr lang="en-US" sz="3600" b="1">
                <a:solidFill>
                  <a:srgbClr val="FF3300"/>
                </a:solidFill>
              </a:rPr>
              <a:t>cơ thể sẽ tiết ra một chất làm</a:t>
            </a:r>
            <a:r>
              <a:rPr lang="en-US" sz="3600" b="1"/>
              <a:t> hẹp mạch máu.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"/>
          <p:cNvSpPr>
            <a:spLocks noChangeArrowheads="1"/>
          </p:cNvSpPr>
          <p:nvPr/>
        </p:nvSpPr>
        <p:spPr bwMode="auto">
          <a:xfrm>
            <a:off x="1524000" y="2590800"/>
            <a:ext cx="6324600" cy="1447800"/>
          </a:xfrm>
          <a:prstGeom prst="wedgeRoundRectCallout">
            <a:avLst>
              <a:gd name="adj1" fmla="val -49472"/>
              <a:gd name="adj2" fmla="val 87829"/>
              <a:gd name="adj3" fmla="val 16667"/>
            </a:avLst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>
            <a:prstShdw prst="shdw17" dist="278533" dir="20146335">
              <a:srgbClr val="0033CC"/>
            </a:prstShdw>
          </a:effectLst>
        </p:spPr>
        <p:txBody>
          <a:bodyPr/>
          <a:lstStyle/>
          <a:p>
            <a:pPr algn="ctr"/>
            <a:r>
              <a:rPr lang="en-US"/>
              <a:t>Bài báo khuyên mọi người điều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Tiếng cười là liều thuốc bổ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2803525"/>
            <a:ext cx="8610600" cy="1930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90500" dir="5400000" sy="50000" rotWithShape="0">
              <a:srgbClr val="FFFF66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>
                <a:solidFill>
                  <a:srgbClr val="FF3300"/>
                </a:solidFill>
              </a:rPr>
              <a:t>Nội dung</a:t>
            </a:r>
            <a:r>
              <a:rPr lang="en-US"/>
              <a:t> : Tiếng cười mang đến niềm vui cho cuộc sống, làm cho con người hạnh phúc, sống lâu.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42672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</a:t>
            </a: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514600" y="2286000"/>
            <a:ext cx="4191000" cy="7620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Ăn " mầm đá "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5334000" y="4800600"/>
            <a:ext cx="2590800" cy="685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TopRight"/>
              <a:lightRig rig="legacyFlat3" dir="b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Hát</a:t>
            </a:r>
          </a:p>
        </p:txBody>
      </p:sp>
      <p:pic>
        <p:nvPicPr>
          <p:cNvPr id="2" name="Picture 15" descr="20090804025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895600"/>
            <a:ext cx="464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373063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819400" y="1295400"/>
            <a:ext cx="5715000" cy="990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00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Con chim chiền chiện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8600" y="3505200"/>
            <a:ext cx="8610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1</a:t>
            </a:r>
            <a:r>
              <a:rPr lang="en-US"/>
              <a:t> : Con chim chiền chiện bay lượn giữa khung cảnh thiên nhiên như thế nào ?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04800" y="3268663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u="sng"/>
              <a:t>Câu 2</a:t>
            </a:r>
            <a:r>
              <a:rPr lang="en-US"/>
              <a:t> : Những từ ngữ và chi tiết nào vẽ lên hình ảnh con chim chiền chiện tự do bay lượn giữa không gian cao rộng ?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81000" y="3336925"/>
            <a:ext cx="8382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4</a:t>
            </a:r>
            <a:r>
              <a:rPr lang="en-US"/>
              <a:t> : Tiếng hót của chiền chiện gợi cho ta những cảm giác như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  <p:bldP spid="3078" grpId="0"/>
      <p:bldP spid="3078" grpId="1"/>
      <p:bldP spid="3079" grpId="0"/>
      <p:bldP spid="3079" grpId="1"/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scan0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Tiếng cười là liều thuốc bổ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76400" y="1981200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Bài chia làm 3 đoạn 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28194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1. Một nhà văn…cười 400 lần.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41148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2. Tiếng cười…hẹp mạch máu 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33400" y="5478463"/>
            <a:ext cx="441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3. Phần còn lại.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animBg="1"/>
      <p:bldP spid="5126" grpId="0" animBg="1"/>
      <p:bldP spid="5127" grpId="0"/>
      <p:bldP spid="5128" grpId="0"/>
      <p:bldP spid="5129" grpId="0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Tiếng cười là liều thuốc bổ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" y="19812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u="sng"/>
              <a:t>Luyện đọc</a:t>
            </a:r>
            <a:r>
              <a:rPr lang="en-US"/>
              <a:t> 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76800" y="19050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 u="sng"/>
              <a:t>Tìm hiểu bài</a:t>
            </a:r>
            <a:r>
              <a:rPr lang="en-US"/>
              <a:t> :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495800" y="2438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28956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Duy nhất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1000" y="3810000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Thư giãn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47244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Thoải mái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1000" y="5638800"/>
            <a:ext cx="335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Thỏa mãn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5" grpId="0" animBg="1"/>
      <p:bldP spid="6156" grpId="0"/>
      <p:bldP spid="6157" grpId="0"/>
      <p:bldP spid="6158" grpId="0"/>
      <p:bldP spid="61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429000" y="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u="sng"/>
              <a:t>Tập đọc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371600" y="762000"/>
            <a:ext cx="6172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Tiếng cười là liều thuốc bổ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905000" cy="711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S/153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8600" y="18288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</a:t>
            </a:r>
            <a:r>
              <a:rPr lang="en-US" i="1" u="sng"/>
              <a:t>Chú giải</a:t>
            </a:r>
            <a:r>
              <a:rPr lang="en-US"/>
              <a:t> : 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1295400" y="2286000"/>
            <a:ext cx="3810000" cy="1981200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Thống kê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5486400" y="3429000"/>
            <a:ext cx="2514600" cy="10668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FF00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Thư giãn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228600" y="4572000"/>
            <a:ext cx="5257800" cy="1143000"/>
          </a:xfrm>
          <a:prstGeom prst="ellipseRibbon">
            <a:avLst>
              <a:gd name="adj1" fmla="val 44583"/>
              <a:gd name="adj2" fmla="val 50000"/>
              <a:gd name="adj3" fmla="val 28194"/>
            </a:avLst>
          </a:prstGeom>
          <a:solidFill>
            <a:srgbClr val="FFCC66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Sảng khoái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6248400" y="5181600"/>
            <a:ext cx="2667000" cy="1600200"/>
          </a:xfrm>
          <a:prstGeom prst="flowChartSort">
            <a:avLst/>
          </a:prstGeom>
          <a:solidFill>
            <a:srgbClr val="33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Điều trị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2" grpId="0" animBg="1"/>
      <p:bldP spid="7183" grpId="0" animBg="1"/>
      <p:bldP spid="7184" grpId="0" animBg="1"/>
      <p:bldP spid="71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27125"/>
            <a:ext cx="8610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u="sng"/>
              <a:t>Câu 1</a:t>
            </a:r>
            <a:r>
              <a:rPr lang="en-US"/>
              <a:t> : Phân tích cấu tạo của bài báo trên. Nêu ý chính của từng đoạn văn.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3733800"/>
            <a:ext cx="8534400" cy="19208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Đoạn 1 : Tiếng cười là đặc điểm quan trọng phân biệt con người với các loài động vật khác.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3886200"/>
            <a:ext cx="8610600" cy="13112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Đoạn 2 : Tiếng cười là liều thuốc bổ.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3581400"/>
            <a:ext cx="8610600" cy="13112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* Đoạn 3 : Người có tính hài hước sẽ sống lâu hơn.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/>
      <p:bldP spid="8198" grpId="0" animBg="1"/>
      <p:bldP spid="8198" grpId="1" animBg="1"/>
      <p:bldP spid="8199" grpId="0" animBg="1"/>
      <p:bldP spid="8199" grpId="1" animBg="1"/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2</a:t>
            </a:r>
            <a:r>
              <a:rPr lang="en-US"/>
              <a:t> : Vì sao nói tiếng cười là liều thuốc bổ ?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8600" y="2955925"/>
            <a:ext cx="8686800" cy="314007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Vì khi cười, tốc độ thở của con người tăng lên đến 100 ki-lô-mét một giờ, các cơ mặt thư giãn, não tiết ra một chất làm con người có cảm giác sảng khoái, thỏa mãn.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 descr="Large checker board"/>
          <p:cNvSpPr txBox="1">
            <a:spLocks noChangeArrowheads="1"/>
          </p:cNvSpPr>
          <p:nvPr/>
        </p:nvSpPr>
        <p:spPr bwMode="auto">
          <a:xfrm>
            <a:off x="2209800" y="136525"/>
            <a:ext cx="4495800" cy="701675"/>
          </a:xfrm>
          <a:prstGeom prst="rect">
            <a:avLst/>
          </a:prstGeom>
          <a:pattFill prst="lgCheck">
            <a:fgClr>
              <a:srgbClr val="CCFF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27000" dir="19387806">
              <a:srgbClr val="FF3300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Tìm hiểu bài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" y="1508125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Câu 3</a:t>
            </a:r>
            <a:r>
              <a:rPr lang="en-US"/>
              <a:t> : Người ta tìm cách tạo ra tiếng cười cho bệnh nhân để làm gì 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534400" cy="1320800"/>
          </a:xfrm>
          <a:prstGeom prst="rect">
            <a:avLst/>
          </a:prstGeom>
          <a:solidFill>
            <a:srgbClr val="FF99FF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* Để rút ngắn thời gian điều trị bệnh nhân, tiết kiệm tiền cho Nhà nước.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652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CSTeam</cp:lastModifiedBy>
  <cp:revision>6</cp:revision>
  <dcterms:created xsi:type="dcterms:W3CDTF">2010-04-10T05:23:45Z</dcterms:created>
  <dcterms:modified xsi:type="dcterms:W3CDTF">2016-06-30T02:05:58Z</dcterms:modified>
</cp:coreProperties>
</file>